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518F82-9F2A-4BA4-8AD5-32195EE0659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A9F3B-D87C-4622-903B-8AFC93B74AF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Analysis Methods:</a:t>
          </a:r>
        </a:p>
      </dgm:t>
    </dgm:pt>
    <dgm:pt modelId="{8F9547C1-2B88-4F3B-B406-9EF7D7636905}" type="parTrans" cxnId="{67227118-0472-4EBE-B2D4-8D58AD900E87}">
      <dgm:prSet/>
      <dgm:spPr/>
      <dgm:t>
        <a:bodyPr/>
        <a:lstStyle/>
        <a:p>
          <a:endParaRPr lang="en-US"/>
        </a:p>
      </dgm:t>
    </dgm:pt>
    <dgm:pt modelId="{C3853B2C-72F7-4E60-B7E9-C3547C76BD5E}" type="sibTrans" cxnId="{67227118-0472-4EBE-B2D4-8D58AD900E87}">
      <dgm:prSet/>
      <dgm:spPr/>
      <dgm:t>
        <a:bodyPr/>
        <a:lstStyle/>
        <a:p>
          <a:endParaRPr lang="en-US"/>
        </a:p>
      </dgm:t>
    </dgm:pt>
    <dgm:pt modelId="{EC7DDBDE-EDB7-4D7F-B891-43D56414F9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analysis will involve data cleaning, exploratory data analysis (EDA), and predictive modeling.</a:t>
          </a:r>
        </a:p>
      </dgm:t>
    </dgm:pt>
    <dgm:pt modelId="{658CFAC2-CB1A-4418-8E0B-AAD7936B25B9}" type="parTrans" cxnId="{8D2CF7B7-9DBA-4C27-B7AD-76BD0B35EFC4}">
      <dgm:prSet/>
      <dgm:spPr/>
      <dgm:t>
        <a:bodyPr/>
        <a:lstStyle/>
        <a:p>
          <a:endParaRPr lang="en-US"/>
        </a:p>
      </dgm:t>
    </dgm:pt>
    <dgm:pt modelId="{DC6AF12E-BB4D-47D2-A210-A6720F3A4B98}" type="sibTrans" cxnId="{8D2CF7B7-9DBA-4C27-B7AD-76BD0B35EFC4}">
      <dgm:prSet/>
      <dgm:spPr/>
      <dgm:t>
        <a:bodyPr/>
        <a:lstStyle/>
        <a:p>
          <a:endParaRPr lang="en-US"/>
        </a:p>
      </dgm:t>
    </dgm:pt>
    <dgm:pt modelId="{35783635-84C2-408C-9D60-BF28AF34D1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will use Python programming language and libraries such as Pandas, NumPy, and Scikit-Learn for data preprocessing and modeling.</a:t>
          </a:r>
        </a:p>
      </dgm:t>
    </dgm:pt>
    <dgm:pt modelId="{4E0AFF8E-F205-4BAB-987A-CBD690292051}" type="parTrans" cxnId="{5CF80753-5D54-43DE-A1C5-B258952966CF}">
      <dgm:prSet/>
      <dgm:spPr/>
      <dgm:t>
        <a:bodyPr/>
        <a:lstStyle/>
        <a:p>
          <a:endParaRPr lang="en-US"/>
        </a:p>
      </dgm:t>
    </dgm:pt>
    <dgm:pt modelId="{51F54210-AB1C-4794-8EFF-F052D4E3F1A8}" type="sibTrans" cxnId="{5CF80753-5D54-43DE-A1C5-B258952966CF}">
      <dgm:prSet/>
      <dgm:spPr/>
      <dgm:t>
        <a:bodyPr/>
        <a:lstStyle/>
        <a:p>
          <a:endParaRPr lang="en-US"/>
        </a:p>
      </dgm:t>
    </dgm:pt>
    <dgm:pt modelId="{69007FF1-4FB5-4340-A0D9-78211CDD4E1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Key Techniques:</a:t>
          </a:r>
        </a:p>
      </dgm:t>
    </dgm:pt>
    <dgm:pt modelId="{2CD33F1D-471E-4C76-8A2E-F8446B8DAB4E}" type="parTrans" cxnId="{1CD66AF7-BF35-40F7-A7CB-6C992BE2EA46}">
      <dgm:prSet/>
      <dgm:spPr/>
      <dgm:t>
        <a:bodyPr/>
        <a:lstStyle/>
        <a:p>
          <a:endParaRPr lang="en-US"/>
        </a:p>
      </dgm:t>
    </dgm:pt>
    <dgm:pt modelId="{558B2C1D-D6F0-46C2-9776-56596BB3877F}" type="sibTrans" cxnId="{1CD66AF7-BF35-40F7-A7CB-6C992BE2EA46}">
      <dgm:prSet/>
      <dgm:spPr/>
      <dgm:t>
        <a:bodyPr/>
        <a:lstStyle/>
        <a:p>
          <a:endParaRPr lang="en-US"/>
        </a:p>
      </dgm:t>
    </dgm:pt>
    <dgm:pt modelId="{446BB9EF-D28E-40F3-8DF1-91CFAAC3F0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Regression analysis, time series analysis, and machine learning will be employed to understand and predict e-commerce sales patterns.</a:t>
          </a:r>
        </a:p>
      </dgm:t>
    </dgm:pt>
    <dgm:pt modelId="{9A5F6137-63C1-4C99-BA5A-306144127105}" type="parTrans" cxnId="{F624494A-CED2-48E3-B5E1-566761276D13}">
      <dgm:prSet/>
      <dgm:spPr/>
      <dgm:t>
        <a:bodyPr/>
        <a:lstStyle/>
        <a:p>
          <a:endParaRPr lang="en-US"/>
        </a:p>
      </dgm:t>
    </dgm:pt>
    <dgm:pt modelId="{51000AEB-86A2-4A63-8CA8-8489A45CF447}" type="sibTrans" cxnId="{F624494A-CED2-48E3-B5E1-566761276D13}">
      <dgm:prSet/>
      <dgm:spPr/>
      <dgm:t>
        <a:bodyPr/>
        <a:lstStyle/>
        <a:p>
          <a:endParaRPr lang="en-US"/>
        </a:p>
      </dgm:t>
    </dgm:pt>
    <dgm:pt modelId="{9F9EAC17-2D40-4E6A-B7A1-1F1953541D58}" type="pres">
      <dgm:prSet presAssocID="{78518F82-9F2A-4BA4-8AD5-32195EE06595}" presName="root" presStyleCnt="0">
        <dgm:presLayoutVars>
          <dgm:dir/>
          <dgm:resizeHandles val="exact"/>
        </dgm:presLayoutVars>
      </dgm:prSet>
      <dgm:spPr/>
    </dgm:pt>
    <dgm:pt modelId="{96D284F9-9D37-4D2D-B3D9-14F37229F6BF}" type="pres">
      <dgm:prSet presAssocID="{74EA9F3B-D87C-4622-903B-8AFC93B74AFF}" presName="compNode" presStyleCnt="0"/>
      <dgm:spPr/>
    </dgm:pt>
    <dgm:pt modelId="{F3EACBD5-9C5B-4FA6-8180-D46712F0E03B}" type="pres">
      <dgm:prSet presAssocID="{74EA9F3B-D87C-4622-903B-8AFC93B74AF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E278963-64BA-41B0-A6BE-43828A3DD237}" type="pres">
      <dgm:prSet presAssocID="{74EA9F3B-D87C-4622-903B-8AFC93B74AFF}" presName="iconSpace" presStyleCnt="0"/>
      <dgm:spPr/>
    </dgm:pt>
    <dgm:pt modelId="{903DC8A4-5F4D-4866-A1E4-894794351FC9}" type="pres">
      <dgm:prSet presAssocID="{74EA9F3B-D87C-4622-903B-8AFC93B74AFF}" presName="parTx" presStyleLbl="revTx" presStyleIdx="0" presStyleCnt="4">
        <dgm:presLayoutVars>
          <dgm:chMax val="0"/>
          <dgm:chPref val="0"/>
        </dgm:presLayoutVars>
      </dgm:prSet>
      <dgm:spPr/>
    </dgm:pt>
    <dgm:pt modelId="{E1710B1F-081F-47F8-A68E-EDD17CEBE8C3}" type="pres">
      <dgm:prSet presAssocID="{74EA9F3B-D87C-4622-903B-8AFC93B74AFF}" presName="txSpace" presStyleCnt="0"/>
      <dgm:spPr/>
    </dgm:pt>
    <dgm:pt modelId="{B1305E5E-E733-4D48-A6C0-6FBBA73EC8A4}" type="pres">
      <dgm:prSet presAssocID="{74EA9F3B-D87C-4622-903B-8AFC93B74AFF}" presName="desTx" presStyleLbl="revTx" presStyleIdx="1" presStyleCnt="4">
        <dgm:presLayoutVars/>
      </dgm:prSet>
      <dgm:spPr/>
    </dgm:pt>
    <dgm:pt modelId="{107DA4A3-5FF7-4664-865C-964072FC9D9D}" type="pres">
      <dgm:prSet presAssocID="{C3853B2C-72F7-4E60-B7E9-C3547C76BD5E}" presName="sibTrans" presStyleCnt="0"/>
      <dgm:spPr/>
    </dgm:pt>
    <dgm:pt modelId="{364F4657-09F7-4F7F-9850-5DD7CE7C8E78}" type="pres">
      <dgm:prSet presAssocID="{69007FF1-4FB5-4340-A0D9-78211CDD4E1D}" presName="compNode" presStyleCnt="0"/>
      <dgm:spPr/>
    </dgm:pt>
    <dgm:pt modelId="{51873880-ADCE-46FF-8E22-E7B275584E92}" type="pres">
      <dgm:prSet presAssocID="{69007FF1-4FB5-4340-A0D9-78211CDD4E1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D1FDA89-ED3A-4D19-8288-5A9FF80AF916}" type="pres">
      <dgm:prSet presAssocID="{69007FF1-4FB5-4340-A0D9-78211CDD4E1D}" presName="iconSpace" presStyleCnt="0"/>
      <dgm:spPr/>
    </dgm:pt>
    <dgm:pt modelId="{29A85AD0-879F-4F6C-8BBB-B028871D6C07}" type="pres">
      <dgm:prSet presAssocID="{69007FF1-4FB5-4340-A0D9-78211CDD4E1D}" presName="parTx" presStyleLbl="revTx" presStyleIdx="2" presStyleCnt="4">
        <dgm:presLayoutVars>
          <dgm:chMax val="0"/>
          <dgm:chPref val="0"/>
        </dgm:presLayoutVars>
      </dgm:prSet>
      <dgm:spPr/>
    </dgm:pt>
    <dgm:pt modelId="{C006E2DB-4ED0-4FD9-ACD1-31A89FA0ADDE}" type="pres">
      <dgm:prSet presAssocID="{69007FF1-4FB5-4340-A0D9-78211CDD4E1D}" presName="txSpace" presStyleCnt="0"/>
      <dgm:spPr/>
    </dgm:pt>
    <dgm:pt modelId="{B451C093-4F75-4ED9-B6AB-41141F9163BE}" type="pres">
      <dgm:prSet presAssocID="{69007FF1-4FB5-4340-A0D9-78211CDD4E1D}" presName="desTx" presStyleLbl="revTx" presStyleIdx="3" presStyleCnt="4">
        <dgm:presLayoutVars/>
      </dgm:prSet>
      <dgm:spPr/>
    </dgm:pt>
  </dgm:ptLst>
  <dgm:cxnLst>
    <dgm:cxn modelId="{5DB7E716-40FC-4126-ABA8-E91E6BFFBA55}" type="presOf" srcId="{35783635-84C2-408C-9D60-BF28AF34D146}" destId="{B1305E5E-E733-4D48-A6C0-6FBBA73EC8A4}" srcOrd="0" destOrd="1" presId="urn:microsoft.com/office/officeart/2018/2/layout/IconLabelDescriptionList"/>
    <dgm:cxn modelId="{67227118-0472-4EBE-B2D4-8D58AD900E87}" srcId="{78518F82-9F2A-4BA4-8AD5-32195EE06595}" destId="{74EA9F3B-D87C-4622-903B-8AFC93B74AFF}" srcOrd="0" destOrd="0" parTransId="{8F9547C1-2B88-4F3B-B406-9EF7D7636905}" sibTransId="{C3853B2C-72F7-4E60-B7E9-C3547C76BD5E}"/>
    <dgm:cxn modelId="{F624494A-CED2-48E3-B5E1-566761276D13}" srcId="{69007FF1-4FB5-4340-A0D9-78211CDD4E1D}" destId="{446BB9EF-D28E-40F3-8DF1-91CFAAC3F07A}" srcOrd="0" destOrd="0" parTransId="{9A5F6137-63C1-4C99-BA5A-306144127105}" sibTransId="{51000AEB-86A2-4A63-8CA8-8489A45CF447}"/>
    <dgm:cxn modelId="{5CF80753-5D54-43DE-A1C5-B258952966CF}" srcId="{74EA9F3B-D87C-4622-903B-8AFC93B74AFF}" destId="{35783635-84C2-408C-9D60-BF28AF34D146}" srcOrd="1" destOrd="0" parTransId="{4E0AFF8E-F205-4BAB-987A-CBD690292051}" sibTransId="{51F54210-AB1C-4794-8EFF-F052D4E3F1A8}"/>
    <dgm:cxn modelId="{07E1DB74-9540-4475-B6A4-D32A6180BBED}" type="presOf" srcId="{69007FF1-4FB5-4340-A0D9-78211CDD4E1D}" destId="{29A85AD0-879F-4F6C-8BBB-B028871D6C07}" srcOrd="0" destOrd="0" presId="urn:microsoft.com/office/officeart/2018/2/layout/IconLabelDescriptionList"/>
    <dgm:cxn modelId="{787F817C-272A-4CB2-8A42-6D51C6598339}" type="presOf" srcId="{446BB9EF-D28E-40F3-8DF1-91CFAAC3F07A}" destId="{B451C093-4F75-4ED9-B6AB-41141F9163BE}" srcOrd="0" destOrd="0" presId="urn:microsoft.com/office/officeart/2018/2/layout/IconLabelDescriptionList"/>
    <dgm:cxn modelId="{CC10DF87-C735-40F2-B412-717EE9E2A6D3}" type="presOf" srcId="{EC7DDBDE-EDB7-4D7F-B891-43D56414F996}" destId="{B1305E5E-E733-4D48-A6C0-6FBBA73EC8A4}" srcOrd="0" destOrd="0" presId="urn:microsoft.com/office/officeart/2018/2/layout/IconLabelDescriptionList"/>
    <dgm:cxn modelId="{8D2CF7B7-9DBA-4C27-B7AD-76BD0B35EFC4}" srcId="{74EA9F3B-D87C-4622-903B-8AFC93B74AFF}" destId="{EC7DDBDE-EDB7-4D7F-B891-43D56414F996}" srcOrd="0" destOrd="0" parTransId="{658CFAC2-CB1A-4418-8E0B-AAD7936B25B9}" sibTransId="{DC6AF12E-BB4D-47D2-A210-A6720F3A4B98}"/>
    <dgm:cxn modelId="{039B10C2-175B-45E4-9731-A0A68A8D7732}" type="presOf" srcId="{74EA9F3B-D87C-4622-903B-8AFC93B74AFF}" destId="{903DC8A4-5F4D-4866-A1E4-894794351FC9}" srcOrd="0" destOrd="0" presId="urn:microsoft.com/office/officeart/2018/2/layout/IconLabelDescriptionList"/>
    <dgm:cxn modelId="{5CE870F5-CDD2-449A-9462-8972A4C07CFA}" type="presOf" srcId="{78518F82-9F2A-4BA4-8AD5-32195EE06595}" destId="{9F9EAC17-2D40-4E6A-B7A1-1F1953541D58}" srcOrd="0" destOrd="0" presId="urn:microsoft.com/office/officeart/2018/2/layout/IconLabelDescriptionList"/>
    <dgm:cxn modelId="{1CD66AF7-BF35-40F7-A7CB-6C992BE2EA46}" srcId="{78518F82-9F2A-4BA4-8AD5-32195EE06595}" destId="{69007FF1-4FB5-4340-A0D9-78211CDD4E1D}" srcOrd="1" destOrd="0" parTransId="{2CD33F1D-471E-4C76-8A2E-F8446B8DAB4E}" sibTransId="{558B2C1D-D6F0-46C2-9776-56596BB3877F}"/>
    <dgm:cxn modelId="{6D93D508-B709-4DC6-ABDA-420DB039568D}" type="presParOf" srcId="{9F9EAC17-2D40-4E6A-B7A1-1F1953541D58}" destId="{96D284F9-9D37-4D2D-B3D9-14F37229F6BF}" srcOrd="0" destOrd="0" presId="urn:microsoft.com/office/officeart/2018/2/layout/IconLabelDescriptionList"/>
    <dgm:cxn modelId="{2C29710F-BFDA-4415-B36A-2717A2ABA6D8}" type="presParOf" srcId="{96D284F9-9D37-4D2D-B3D9-14F37229F6BF}" destId="{F3EACBD5-9C5B-4FA6-8180-D46712F0E03B}" srcOrd="0" destOrd="0" presId="urn:microsoft.com/office/officeart/2018/2/layout/IconLabelDescriptionList"/>
    <dgm:cxn modelId="{0130AFBF-7B30-4A5E-8956-BB4DACEDAD5B}" type="presParOf" srcId="{96D284F9-9D37-4D2D-B3D9-14F37229F6BF}" destId="{7E278963-64BA-41B0-A6BE-43828A3DD237}" srcOrd="1" destOrd="0" presId="urn:microsoft.com/office/officeart/2018/2/layout/IconLabelDescriptionList"/>
    <dgm:cxn modelId="{8D3532C5-6A3B-4AC1-97E6-57145026E150}" type="presParOf" srcId="{96D284F9-9D37-4D2D-B3D9-14F37229F6BF}" destId="{903DC8A4-5F4D-4866-A1E4-894794351FC9}" srcOrd="2" destOrd="0" presId="urn:microsoft.com/office/officeart/2018/2/layout/IconLabelDescriptionList"/>
    <dgm:cxn modelId="{A7569F47-B272-4ACA-ADD5-382013EA0660}" type="presParOf" srcId="{96D284F9-9D37-4D2D-B3D9-14F37229F6BF}" destId="{E1710B1F-081F-47F8-A68E-EDD17CEBE8C3}" srcOrd="3" destOrd="0" presId="urn:microsoft.com/office/officeart/2018/2/layout/IconLabelDescriptionList"/>
    <dgm:cxn modelId="{0A44491D-2682-4D11-A547-1F16ADD9E049}" type="presParOf" srcId="{96D284F9-9D37-4D2D-B3D9-14F37229F6BF}" destId="{B1305E5E-E733-4D48-A6C0-6FBBA73EC8A4}" srcOrd="4" destOrd="0" presId="urn:microsoft.com/office/officeart/2018/2/layout/IconLabelDescriptionList"/>
    <dgm:cxn modelId="{57BEF805-0264-4CCC-BFD2-7988AFC1A260}" type="presParOf" srcId="{9F9EAC17-2D40-4E6A-B7A1-1F1953541D58}" destId="{107DA4A3-5FF7-4664-865C-964072FC9D9D}" srcOrd="1" destOrd="0" presId="urn:microsoft.com/office/officeart/2018/2/layout/IconLabelDescriptionList"/>
    <dgm:cxn modelId="{33F16985-DB82-4F02-95BA-5FEF7DD72FD4}" type="presParOf" srcId="{9F9EAC17-2D40-4E6A-B7A1-1F1953541D58}" destId="{364F4657-09F7-4F7F-9850-5DD7CE7C8E78}" srcOrd="2" destOrd="0" presId="urn:microsoft.com/office/officeart/2018/2/layout/IconLabelDescriptionList"/>
    <dgm:cxn modelId="{DB0DDCBD-C4EB-43C5-A69E-489F716467AA}" type="presParOf" srcId="{364F4657-09F7-4F7F-9850-5DD7CE7C8E78}" destId="{51873880-ADCE-46FF-8E22-E7B275584E92}" srcOrd="0" destOrd="0" presId="urn:microsoft.com/office/officeart/2018/2/layout/IconLabelDescriptionList"/>
    <dgm:cxn modelId="{37E7B34F-1009-497A-8650-129BE9196216}" type="presParOf" srcId="{364F4657-09F7-4F7F-9850-5DD7CE7C8E78}" destId="{7D1FDA89-ED3A-4D19-8288-5A9FF80AF916}" srcOrd="1" destOrd="0" presId="urn:microsoft.com/office/officeart/2018/2/layout/IconLabelDescriptionList"/>
    <dgm:cxn modelId="{D2F94E5B-AAC6-4C9C-8065-18F169719CE9}" type="presParOf" srcId="{364F4657-09F7-4F7F-9850-5DD7CE7C8E78}" destId="{29A85AD0-879F-4F6C-8BBB-B028871D6C07}" srcOrd="2" destOrd="0" presId="urn:microsoft.com/office/officeart/2018/2/layout/IconLabelDescriptionList"/>
    <dgm:cxn modelId="{46766D66-742C-4B3F-92C7-D36E6B6F3E01}" type="presParOf" srcId="{364F4657-09F7-4F7F-9850-5DD7CE7C8E78}" destId="{C006E2DB-4ED0-4FD9-ACD1-31A89FA0ADDE}" srcOrd="3" destOrd="0" presId="urn:microsoft.com/office/officeart/2018/2/layout/IconLabelDescriptionList"/>
    <dgm:cxn modelId="{77CFC030-81C6-4A02-84DC-D0EE729F7906}" type="presParOf" srcId="{364F4657-09F7-4F7F-9850-5DD7CE7C8E78}" destId="{B451C093-4F75-4ED9-B6AB-41141F9163B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D7511-1756-4C45-A89F-E1D075CF549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A567DDB-39AD-40EE-86B2-88B7E199D8A9}">
      <dgm:prSet/>
      <dgm:spPr/>
      <dgm:t>
        <a:bodyPr/>
        <a:lstStyle/>
        <a:p>
          <a:r>
            <a:rPr lang="en-US" b="1" i="0"/>
            <a:t>Informed Decision-Making:</a:t>
          </a:r>
          <a:r>
            <a:rPr lang="en-US" b="0" i="0"/>
            <a:t> By analyzing historical sales data and forecasting future trends, businesses can make data-driven decisions.</a:t>
          </a:r>
          <a:endParaRPr lang="en-US"/>
        </a:p>
      </dgm:t>
    </dgm:pt>
    <dgm:pt modelId="{1D43227A-BED0-4839-8629-CDFA4C4F5BEC}" type="parTrans" cxnId="{445BD193-B102-4747-897A-5D6994C03239}">
      <dgm:prSet/>
      <dgm:spPr/>
      <dgm:t>
        <a:bodyPr/>
        <a:lstStyle/>
        <a:p>
          <a:endParaRPr lang="en-US"/>
        </a:p>
      </dgm:t>
    </dgm:pt>
    <dgm:pt modelId="{86DFB406-4267-49B1-9638-B0EC58E7F226}" type="sibTrans" cxnId="{445BD193-B102-4747-897A-5D6994C03239}">
      <dgm:prSet/>
      <dgm:spPr/>
      <dgm:t>
        <a:bodyPr/>
        <a:lstStyle/>
        <a:p>
          <a:endParaRPr lang="en-US"/>
        </a:p>
      </dgm:t>
    </dgm:pt>
    <dgm:pt modelId="{B1B58747-07CA-4B20-BC9B-807F18CC8DF0}">
      <dgm:prSet/>
      <dgm:spPr/>
      <dgm:t>
        <a:bodyPr/>
        <a:lstStyle/>
        <a:p>
          <a:r>
            <a:rPr lang="en-US" b="1" i="0"/>
            <a:t>Competitive Advantage:</a:t>
          </a:r>
          <a:r>
            <a:rPr lang="en-US" b="0" i="0"/>
            <a:t> Businesses can adapt more quickly to changing trends and consumer preferences, staying ahead of competitors.</a:t>
          </a:r>
          <a:endParaRPr lang="en-US"/>
        </a:p>
      </dgm:t>
    </dgm:pt>
    <dgm:pt modelId="{015D1C94-D86C-4506-973F-18FEE5B04843}" type="parTrans" cxnId="{CADF117F-DB4C-4586-81C6-24EF434B230F}">
      <dgm:prSet/>
      <dgm:spPr/>
      <dgm:t>
        <a:bodyPr/>
        <a:lstStyle/>
        <a:p>
          <a:endParaRPr lang="en-US"/>
        </a:p>
      </dgm:t>
    </dgm:pt>
    <dgm:pt modelId="{B2664500-DE85-4DE8-8362-DD61F66D0E09}" type="sibTrans" cxnId="{CADF117F-DB4C-4586-81C6-24EF434B230F}">
      <dgm:prSet/>
      <dgm:spPr/>
      <dgm:t>
        <a:bodyPr/>
        <a:lstStyle/>
        <a:p>
          <a:endParaRPr lang="en-US"/>
        </a:p>
      </dgm:t>
    </dgm:pt>
    <dgm:pt modelId="{E6C07451-9A13-4082-B5F7-1FA6C8A81DCB}">
      <dgm:prSet/>
      <dgm:spPr/>
      <dgm:t>
        <a:bodyPr/>
        <a:lstStyle/>
        <a:p>
          <a:r>
            <a:rPr lang="en-US" b="1" i="0"/>
            <a:t>Improved Sales Strategies:</a:t>
          </a:r>
          <a:r>
            <a:rPr lang="en-US" b="0" i="0"/>
            <a:t> Businesses can tailor their approaches to target specific customer segments and product categories more effectively.</a:t>
          </a:r>
          <a:endParaRPr lang="en-US"/>
        </a:p>
      </dgm:t>
    </dgm:pt>
    <dgm:pt modelId="{98F077D7-A516-4F37-BBBE-17015F70B1DF}" type="parTrans" cxnId="{73B7F417-8AE2-417B-B5E3-B45F2F4FF993}">
      <dgm:prSet/>
      <dgm:spPr/>
      <dgm:t>
        <a:bodyPr/>
        <a:lstStyle/>
        <a:p>
          <a:endParaRPr lang="en-US"/>
        </a:p>
      </dgm:t>
    </dgm:pt>
    <dgm:pt modelId="{889C3EC3-45E0-40C2-9A31-EED41A9C1964}" type="sibTrans" cxnId="{73B7F417-8AE2-417B-B5E3-B45F2F4FF993}">
      <dgm:prSet/>
      <dgm:spPr/>
      <dgm:t>
        <a:bodyPr/>
        <a:lstStyle/>
        <a:p>
          <a:endParaRPr lang="en-US"/>
        </a:p>
      </dgm:t>
    </dgm:pt>
    <dgm:pt modelId="{062AC587-9C77-4EFE-882D-DD79143A76DF}" type="pres">
      <dgm:prSet presAssocID="{85AD7511-1756-4C45-A89F-E1D075CF5491}" presName="vert0" presStyleCnt="0">
        <dgm:presLayoutVars>
          <dgm:dir/>
          <dgm:animOne val="branch"/>
          <dgm:animLvl val="lvl"/>
        </dgm:presLayoutVars>
      </dgm:prSet>
      <dgm:spPr/>
    </dgm:pt>
    <dgm:pt modelId="{F86D1B23-104A-4FCF-8311-8E3983A5333F}" type="pres">
      <dgm:prSet presAssocID="{6A567DDB-39AD-40EE-86B2-88B7E199D8A9}" presName="thickLine" presStyleLbl="alignNode1" presStyleIdx="0" presStyleCnt="3"/>
      <dgm:spPr/>
    </dgm:pt>
    <dgm:pt modelId="{B4C23D15-F379-4EB1-9B78-D072D3373F7E}" type="pres">
      <dgm:prSet presAssocID="{6A567DDB-39AD-40EE-86B2-88B7E199D8A9}" presName="horz1" presStyleCnt="0"/>
      <dgm:spPr/>
    </dgm:pt>
    <dgm:pt modelId="{1A07C122-2E41-41BB-8761-267ED251EAA8}" type="pres">
      <dgm:prSet presAssocID="{6A567DDB-39AD-40EE-86B2-88B7E199D8A9}" presName="tx1" presStyleLbl="revTx" presStyleIdx="0" presStyleCnt="3"/>
      <dgm:spPr/>
    </dgm:pt>
    <dgm:pt modelId="{9209E446-D0F8-4DFE-A1A5-D8F16DB54347}" type="pres">
      <dgm:prSet presAssocID="{6A567DDB-39AD-40EE-86B2-88B7E199D8A9}" presName="vert1" presStyleCnt="0"/>
      <dgm:spPr/>
    </dgm:pt>
    <dgm:pt modelId="{C3B3B55C-4886-4DF3-8849-77C85EF4F354}" type="pres">
      <dgm:prSet presAssocID="{B1B58747-07CA-4B20-BC9B-807F18CC8DF0}" presName="thickLine" presStyleLbl="alignNode1" presStyleIdx="1" presStyleCnt="3"/>
      <dgm:spPr/>
    </dgm:pt>
    <dgm:pt modelId="{FFEA208A-3FA7-4C49-A38A-31454686952A}" type="pres">
      <dgm:prSet presAssocID="{B1B58747-07CA-4B20-BC9B-807F18CC8DF0}" presName="horz1" presStyleCnt="0"/>
      <dgm:spPr/>
    </dgm:pt>
    <dgm:pt modelId="{5906EC23-0EAA-44D2-A675-B40CA37D20D5}" type="pres">
      <dgm:prSet presAssocID="{B1B58747-07CA-4B20-BC9B-807F18CC8DF0}" presName="tx1" presStyleLbl="revTx" presStyleIdx="1" presStyleCnt="3"/>
      <dgm:spPr/>
    </dgm:pt>
    <dgm:pt modelId="{DC066606-0427-48FA-B075-9732FC667880}" type="pres">
      <dgm:prSet presAssocID="{B1B58747-07CA-4B20-BC9B-807F18CC8DF0}" presName="vert1" presStyleCnt="0"/>
      <dgm:spPr/>
    </dgm:pt>
    <dgm:pt modelId="{F94ECE3C-000C-4E6C-9A68-CB23A3A9573C}" type="pres">
      <dgm:prSet presAssocID="{E6C07451-9A13-4082-B5F7-1FA6C8A81DCB}" presName="thickLine" presStyleLbl="alignNode1" presStyleIdx="2" presStyleCnt="3"/>
      <dgm:spPr/>
    </dgm:pt>
    <dgm:pt modelId="{DED4F58C-63DE-4368-8238-8010C9B5E75E}" type="pres">
      <dgm:prSet presAssocID="{E6C07451-9A13-4082-B5F7-1FA6C8A81DCB}" presName="horz1" presStyleCnt="0"/>
      <dgm:spPr/>
    </dgm:pt>
    <dgm:pt modelId="{7477498C-70FB-4EF3-8747-C6404B0E0182}" type="pres">
      <dgm:prSet presAssocID="{E6C07451-9A13-4082-B5F7-1FA6C8A81DCB}" presName="tx1" presStyleLbl="revTx" presStyleIdx="2" presStyleCnt="3"/>
      <dgm:spPr/>
    </dgm:pt>
    <dgm:pt modelId="{7A036DFA-5F63-4B8C-B271-D9DA32B49029}" type="pres">
      <dgm:prSet presAssocID="{E6C07451-9A13-4082-B5F7-1FA6C8A81DCB}" presName="vert1" presStyleCnt="0"/>
      <dgm:spPr/>
    </dgm:pt>
  </dgm:ptLst>
  <dgm:cxnLst>
    <dgm:cxn modelId="{A5D62F09-F5EC-48F9-B41D-AAE0B1EB987F}" type="presOf" srcId="{E6C07451-9A13-4082-B5F7-1FA6C8A81DCB}" destId="{7477498C-70FB-4EF3-8747-C6404B0E0182}" srcOrd="0" destOrd="0" presId="urn:microsoft.com/office/officeart/2008/layout/LinedList"/>
    <dgm:cxn modelId="{73B7F417-8AE2-417B-B5E3-B45F2F4FF993}" srcId="{85AD7511-1756-4C45-A89F-E1D075CF5491}" destId="{E6C07451-9A13-4082-B5F7-1FA6C8A81DCB}" srcOrd="2" destOrd="0" parTransId="{98F077D7-A516-4F37-BBBE-17015F70B1DF}" sibTransId="{889C3EC3-45E0-40C2-9A31-EED41A9C1964}"/>
    <dgm:cxn modelId="{CADF117F-DB4C-4586-81C6-24EF434B230F}" srcId="{85AD7511-1756-4C45-A89F-E1D075CF5491}" destId="{B1B58747-07CA-4B20-BC9B-807F18CC8DF0}" srcOrd="1" destOrd="0" parTransId="{015D1C94-D86C-4506-973F-18FEE5B04843}" sibTransId="{B2664500-DE85-4DE8-8362-DD61F66D0E09}"/>
    <dgm:cxn modelId="{8685CC93-1BFD-4C40-A72B-4BA95CD4B47E}" type="presOf" srcId="{B1B58747-07CA-4B20-BC9B-807F18CC8DF0}" destId="{5906EC23-0EAA-44D2-A675-B40CA37D20D5}" srcOrd="0" destOrd="0" presId="urn:microsoft.com/office/officeart/2008/layout/LinedList"/>
    <dgm:cxn modelId="{445BD193-B102-4747-897A-5D6994C03239}" srcId="{85AD7511-1756-4C45-A89F-E1D075CF5491}" destId="{6A567DDB-39AD-40EE-86B2-88B7E199D8A9}" srcOrd="0" destOrd="0" parTransId="{1D43227A-BED0-4839-8629-CDFA4C4F5BEC}" sibTransId="{86DFB406-4267-49B1-9638-B0EC58E7F226}"/>
    <dgm:cxn modelId="{110BCEA0-8051-4958-9B96-56BDA089C35C}" type="presOf" srcId="{6A567DDB-39AD-40EE-86B2-88B7E199D8A9}" destId="{1A07C122-2E41-41BB-8761-267ED251EAA8}" srcOrd="0" destOrd="0" presId="urn:microsoft.com/office/officeart/2008/layout/LinedList"/>
    <dgm:cxn modelId="{7C0429C7-450F-4D9B-B4B1-9085D4DDE447}" type="presOf" srcId="{85AD7511-1756-4C45-A89F-E1D075CF5491}" destId="{062AC587-9C77-4EFE-882D-DD79143A76DF}" srcOrd="0" destOrd="0" presId="urn:microsoft.com/office/officeart/2008/layout/LinedList"/>
    <dgm:cxn modelId="{34D83653-85FD-4CAC-B89B-48241BFE9052}" type="presParOf" srcId="{062AC587-9C77-4EFE-882D-DD79143A76DF}" destId="{F86D1B23-104A-4FCF-8311-8E3983A5333F}" srcOrd="0" destOrd="0" presId="urn:microsoft.com/office/officeart/2008/layout/LinedList"/>
    <dgm:cxn modelId="{AD7FCEE4-D71A-43AE-8630-DABDD8272DD1}" type="presParOf" srcId="{062AC587-9C77-4EFE-882D-DD79143A76DF}" destId="{B4C23D15-F379-4EB1-9B78-D072D3373F7E}" srcOrd="1" destOrd="0" presId="urn:microsoft.com/office/officeart/2008/layout/LinedList"/>
    <dgm:cxn modelId="{2E0FE290-84B7-4DA3-87AE-5F447A6BA726}" type="presParOf" srcId="{B4C23D15-F379-4EB1-9B78-D072D3373F7E}" destId="{1A07C122-2E41-41BB-8761-267ED251EAA8}" srcOrd="0" destOrd="0" presId="urn:microsoft.com/office/officeart/2008/layout/LinedList"/>
    <dgm:cxn modelId="{6F58A7CD-F4F0-47FC-9A45-43418FE41FE2}" type="presParOf" srcId="{B4C23D15-F379-4EB1-9B78-D072D3373F7E}" destId="{9209E446-D0F8-4DFE-A1A5-D8F16DB54347}" srcOrd="1" destOrd="0" presId="urn:microsoft.com/office/officeart/2008/layout/LinedList"/>
    <dgm:cxn modelId="{34CF4625-02CD-4572-8518-6D3F6EB8E113}" type="presParOf" srcId="{062AC587-9C77-4EFE-882D-DD79143A76DF}" destId="{C3B3B55C-4886-4DF3-8849-77C85EF4F354}" srcOrd="2" destOrd="0" presId="urn:microsoft.com/office/officeart/2008/layout/LinedList"/>
    <dgm:cxn modelId="{025F93C9-D6C6-4F5D-944A-8E00A36E2272}" type="presParOf" srcId="{062AC587-9C77-4EFE-882D-DD79143A76DF}" destId="{FFEA208A-3FA7-4C49-A38A-31454686952A}" srcOrd="3" destOrd="0" presId="urn:microsoft.com/office/officeart/2008/layout/LinedList"/>
    <dgm:cxn modelId="{CA2DF97D-FC03-49DA-9CDD-95BE37ACF2B4}" type="presParOf" srcId="{FFEA208A-3FA7-4C49-A38A-31454686952A}" destId="{5906EC23-0EAA-44D2-A675-B40CA37D20D5}" srcOrd="0" destOrd="0" presId="urn:microsoft.com/office/officeart/2008/layout/LinedList"/>
    <dgm:cxn modelId="{128B7287-5184-4FEB-A01D-1E50D4C4AD0D}" type="presParOf" srcId="{FFEA208A-3FA7-4C49-A38A-31454686952A}" destId="{DC066606-0427-48FA-B075-9732FC667880}" srcOrd="1" destOrd="0" presId="urn:microsoft.com/office/officeart/2008/layout/LinedList"/>
    <dgm:cxn modelId="{397DE684-D3F7-483F-B4A5-674B6CA139FE}" type="presParOf" srcId="{062AC587-9C77-4EFE-882D-DD79143A76DF}" destId="{F94ECE3C-000C-4E6C-9A68-CB23A3A9573C}" srcOrd="4" destOrd="0" presId="urn:microsoft.com/office/officeart/2008/layout/LinedList"/>
    <dgm:cxn modelId="{7A96568B-507E-4C74-BC49-52C94DE189D7}" type="presParOf" srcId="{062AC587-9C77-4EFE-882D-DD79143A76DF}" destId="{DED4F58C-63DE-4368-8238-8010C9B5E75E}" srcOrd="5" destOrd="0" presId="urn:microsoft.com/office/officeart/2008/layout/LinedList"/>
    <dgm:cxn modelId="{554203B6-F063-4BCC-9C11-691109DD9CB9}" type="presParOf" srcId="{DED4F58C-63DE-4368-8238-8010C9B5E75E}" destId="{7477498C-70FB-4EF3-8747-C6404B0E0182}" srcOrd="0" destOrd="0" presId="urn:microsoft.com/office/officeart/2008/layout/LinedList"/>
    <dgm:cxn modelId="{11C0A4C5-F8D5-423D-A9D1-839C557C0AF2}" type="presParOf" srcId="{DED4F58C-63DE-4368-8238-8010C9B5E75E}" destId="{7A036DFA-5F63-4B8C-B271-D9DA32B490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ACBD5-9C5B-4FA6-8180-D46712F0E03B}">
      <dsp:nvSpPr>
        <dsp:cNvPr id="0" name=""/>
        <dsp:cNvSpPr/>
      </dsp:nvSpPr>
      <dsp:spPr>
        <a:xfrm>
          <a:off x="559800" y="11048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DC8A4-5F4D-4866-A1E4-894794351FC9}">
      <dsp:nvSpPr>
        <dsp:cNvPr id="0" name=""/>
        <dsp:cNvSpPr/>
      </dsp:nvSpPr>
      <dsp:spPr>
        <a:xfrm>
          <a:off x="559800" y="180008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Analysis Methods:</a:t>
          </a:r>
        </a:p>
      </dsp:txBody>
      <dsp:txXfrm>
        <a:off x="559800" y="1800089"/>
        <a:ext cx="4320000" cy="648000"/>
      </dsp:txXfrm>
    </dsp:sp>
    <dsp:sp modelId="{B1305E5E-E733-4D48-A6C0-6FBBA73EC8A4}">
      <dsp:nvSpPr>
        <dsp:cNvPr id="0" name=""/>
        <dsp:cNvSpPr/>
      </dsp:nvSpPr>
      <dsp:spPr>
        <a:xfrm>
          <a:off x="559800" y="2530696"/>
          <a:ext cx="4320000" cy="171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Our analysis will involve data cleaning, exploratory data analysis (EDA), and predictive modeling.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will use Python programming language and libraries such as Pandas, NumPy, and Scikit-Learn for data preprocessing and modeling.</a:t>
          </a:r>
        </a:p>
      </dsp:txBody>
      <dsp:txXfrm>
        <a:off x="559800" y="2530696"/>
        <a:ext cx="4320000" cy="1710158"/>
      </dsp:txXfrm>
    </dsp:sp>
    <dsp:sp modelId="{51873880-ADCE-46FF-8E22-E7B275584E92}">
      <dsp:nvSpPr>
        <dsp:cNvPr id="0" name=""/>
        <dsp:cNvSpPr/>
      </dsp:nvSpPr>
      <dsp:spPr>
        <a:xfrm>
          <a:off x="5635800" y="11048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85AD0-879F-4F6C-8BBB-B028871D6C07}">
      <dsp:nvSpPr>
        <dsp:cNvPr id="0" name=""/>
        <dsp:cNvSpPr/>
      </dsp:nvSpPr>
      <dsp:spPr>
        <a:xfrm>
          <a:off x="5635800" y="180008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Key Techniques:</a:t>
          </a:r>
        </a:p>
      </dsp:txBody>
      <dsp:txXfrm>
        <a:off x="5635800" y="1800089"/>
        <a:ext cx="4320000" cy="648000"/>
      </dsp:txXfrm>
    </dsp:sp>
    <dsp:sp modelId="{B451C093-4F75-4ED9-B6AB-41141F9163BE}">
      <dsp:nvSpPr>
        <dsp:cNvPr id="0" name=""/>
        <dsp:cNvSpPr/>
      </dsp:nvSpPr>
      <dsp:spPr>
        <a:xfrm>
          <a:off x="5635800" y="2530696"/>
          <a:ext cx="4320000" cy="1710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Regression analysis, time series analysis, and machine learning will be employed to understand and predict e-commerce sales patterns.</a:t>
          </a:r>
        </a:p>
      </dsp:txBody>
      <dsp:txXfrm>
        <a:off x="5635800" y="2530696"/>
        <a:ext cx="4320000" cy="1710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D1B23-104A-4FCF-8311-8E3983A5333F}">
      <dsp:nvSpPr>
        <dsp:cNvPr id="0" name=""/>
        <dsp:cNvSpPr/>
      </dsp:nvSpPr>
      <dsp:spPr>
        <a:xfrm>
          <a:off x="0" y="227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7C122-2E41-41BB-8761-267ED251EAA8}">
      <dsp:nvSpPr>
        <dsp:cNvPr id="0" name=""/>
        <dsp:cNvSpPr/>
      </dsp:nvSpPr>
      <dsp:spPr>
        <a:xfrm>
          <a:off x="0" y="2278"/>
          <a:ext cx="10515600" cy="1554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/>
            <a:t>Informed Decision-Making:</a:t>
          </a:r>
          <a:r>
            <a:rPr lang="en-US" sz="3100" b="0" i="0" kern="1200"/>
            <a:t> By analyzing historical sales data and forecasting future trends, businesses can make data-driven decisions.</a:t>
          </a:r>
          <a:endParaRPr lang="en-US" sz="3100" kern="1200"/>
        </a:p>
      </dsp:txBody>
      <dsp:txXfrm>
        <a:off x="0" y="2278"/>
        <a:ext cx="10515600" cy="1554260"/>
      </dsp:txXfrm>
    </dsp:sp>
    <dsp:sp modelId="{C3B3B55C-4886-4DF3-8849-77C85EF4F354}">
      <dsp:nvSpPr>
        <dsp:cNvPr id="0" name=""/>
        <dsp:cNvSpPr/>
      </dsp:nvSpPr>
      <dsp:spPr>
        <a:xfrm>
          <a:off x="0" y="15565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6EC23-0EAA-44D2-A675-B40CA37D20D5}">
      <dsp:nvSpPr>
        <dsp:cNvPr id="0" name=""/>
        <dsp:cNvSpPr/>
      </dsp:nvSpPr>
      <dsp:spPr>
        <a:xfrm>
          <a:off x="0" y="1556539"/>
          <a:ext cx="10515600" cy="1554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/>
            <a:t>Competitive Advantage:</a:t>
          </a:r>
          <a:r>
            <a:rPr lang="en-US" sz="3100" b="0" i="0" kern="1200"/>
            <a:t> Businesses can adapt more quickly to changing trends and consumer preferences, staying ahead of competitors.</a:t>
          </a:r>
          <a:endParaRPr lang="en-US" sz="3100" kern="1200"/>
        </a:p>
      </dsp:txBody>
      <dsp:txXfrm>
        <a:off x="0" y="1556539"/>
        <a:ext cx="10515600" cy="1554260"/>
      </dsp:txXfrm>
    </dsp:sp>
    <dsp:sp modelId="{F94ECE3C-000C-4E6C-9A68-CB23A3A9573C}">
      <dsp:nvSpPr>
        <dsp:cNvPr id="0" name=""/>
        <dsp:cNvSpPr/>
      </dsp:nvSpPr>
      <dsp:spPr>
        <a:xfrm>
          <a:off x="0" y="311080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7498C-70FB-4EF3-8747-C6404B0E0182}">
      <dsp:nvSpPr>
        <dsp:cNvPr id="0" name=""/>
        <dsp:cNvSpPr/>
      </dsp:nvSpPr>
      <dsp:spPr>
        <a:xfrm>
          <a:off x="0" y="3110800"/>
          <a:ext cx="10515600" cy="1554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/>
            <a:t>Improved Sales Strategies:</a:t>
          </a:r>
          <a:r>
            <a:rPr lang="en-US" sz="3100" b="0" i="0" kern="1200"/>
            <a:t> Businesses can tailor their approaches to target specific customer segments and product categories more effectively.</a:t>
          </a:r>
          <a:endParaRPr lang="en-US" sz="3100" kern="1200"/>
        </a:p>
      </dsp:txBody>
      <dsp:txXfrm>
        <a:off x="0" y="3110800"/>
        <a:ext cx="10515600" cy="1554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18C6-FCC5-99F2-4B55-270059CF1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4F0D8-9F5B-91D0-8F2E-D850FC553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E3624-3D73-F6AD-B4BA-A4729186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0C65-255A-30AE-4EFB-FAAD7C16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763B0-0A54-3C55-9077-287D5343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4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78FB-2240-5330-2DA6-CF246D82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AAF3D-B5BD-FC47-D527-8EA0FFC2E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BF3AF-FB84-FE51-CBD6-DAB0DACA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09D83-CC62-FB90-FC42-C37C007F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C83D5-5CA0-A616-E57C-2E2FDAB6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49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8E88D-11D3-EF40-3238-B557139B0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A76B1-243C-4005-31D3-D13D2753C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84B7F-B3AD-7F57-47C3-A2B3C285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BF78C-3B34-AEFF-EFCB-BD6D78AF6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D4F70-AB17-6297-B05C-069614B7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D890F-CE3A-6247-B129-07188A28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85D12-0E94-2AD3-2A65-917D726C0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70ED7-7155-014E-A07F-CC8D355A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F3D56-59E8-ABF1-A525-8587AE17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32E9E-36C2-88EA-EF28-72EA3774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12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59CD-8205-B1F1-6696-0DE1EA40D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117BA-56B1-CCA8-82A9-0ACA77616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86150-4B00-F971-EFE6-7583D3017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89BC2-FDC8-9430-8313-986FB6D46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C063C-2D9A-E479-5EBA-B7361A70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9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A3A4-F392-E0B9-4A0A-6A0EAA22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92D6A-B469-CB80-D723-A2D0B48C4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EC478-43AA-3132-5893-FAC32FC1C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212F2-9B66-0D6E-FB20-8465E2E5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8DF5D-B9FF-4DD5-2123-D70BA050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D20D7-A8D6-5786-7C9E-52265790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B648-3C41-63B3-869E-FBAB20CA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2EF77-3CDB-719D-ABE7-4492B2F56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620B8-5B62-4EB4-C4C8-4A13D5656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1EED4-09C8-303C-9940-382E0D9ED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F5D93-A33F-6742-BD5A-57973C1E1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FC4D80-F341-22B2-860E-08F6E79DE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6E17C-D5D1-C935-7807-4479FA4A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1859A-A9E3-EBA8-1D66-68247A4A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62F2-CDB0-AAA9-EA3D-570C07D2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7A78A-CAAD-AD20-6FD2-2037CD65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AF8D0-702D-CA58-5773-CD949F49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38378-7E33-46DB-B671-20C7CF6C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3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1924B-6214-9F09-7149-EE32528D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ADA6C-88BB-9AC8-9DE6-33F3A8B7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1A309-0FED-AA56-27F4-19A9AFB4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9230-A3C9-B095-DB3E-240415EA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E619-414F-260C-F75E-6FB1949F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0ADC3-92BE-2FBC-2187-BB6541D73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F995E-6E5B-901C-D409-1635C37C8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BCF72-BE61-98A9-47DE-D98509B38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11617-C72D-27AA-A2C5-1A6CBC0F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0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C56C-4339-B52A-EBB4-15559CCE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2B4D5-19B2-7BCA-1785-27363926C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92E5F-127B-FA99-AB59-D47A530E5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1532-E031-1014-5CE9-06E5E19D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66D45-5D58-D7A1-7D02-E9FF55837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8F413-6B8C-BBDA-06EB-59A439B4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6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8ED664-DEB8-E47A-9BCC-71273281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A10EE-5923-1406-4F42-B4E739E9E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8EDDF-536F-E4D9-7983-4A7B9EC8E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58681-43C6-4A45-A15A-2A045D1F32F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1F837-4028-56E7-EC47-B0C2E746B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57EA-9B0B-2B64-1970-6ABFE2D8D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17F33-9655-40F8-A8F0-B92B45428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thedevastator/unlock-profits-with-e-commerce-sales-dat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3B734688-8531-0A94-A9C0-622F8BA23F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0F3D3-E10B-C3CE-83A6-24C0A20EB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E-commerce Sales Trends: A Comprehensive Analysis and Forecasting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AA7E6-FC78-C098-7BA9-9572A9F4A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25875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Team members:</a:t>
            </a:r>
          </a:p>
          <a:p>
            <a:r>
              <a:rPr lang="en-US" b="1" dirty="0">
                <a:solidFill>
                  <a:srgbClr val="FFFFFF"/>
                </a:solidFill>
              </a:rPr>
              <a:t>Deepak Rajput</a:t>
            </a:r>
          </a:p>
          <a:p>
            <a:r>
              <a:rPr lang="en-US" b="1" dirty="0">
                <a:solidFill>
                  <a:srgbClr val="FFFFFF"/>
                </a:solidFill>
              </a:rPr>
              <a:t>Nasiruddin Khazi</a:t>
            </a:r>
          </a:p>
          <a:p>
            <a:r>
              <a:rPr lang="en-US" b="1" dirty="0">
                <a:solidFill>
                  <a:srgbClr val="FFFFFF"/>
                </a:solidFill>
              </a:rPr>
              <a:t>Ahteshamuddin Mohammed</a:t>
            </a:r>
          </a:p>
          <a:p>
            <a:r>
              <a:rPr lang="en-US" b="1" dirty="0">
                <a:solidFill>
                  <a:srgbClr val="FFFFFF"/>
                </a:solidFill>
              </a:rPr>
              <a:t>Aditya Chettipalli</a:t>
            </a:r>
          </a:p>
        </p:txBody>
      </p:sp>
    </p:spTree>
    <p:extLst>
      <p:ext uri="{BB962C8B-B14F-4D97-AF65-F5344CB8AC3E}">
        <p14:creationId xmlns:p14="http://schemas.microsoft.com/office/powerpoint/2010/main" val="166260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7825D627-4883-CFAE-7B31-4DA6E1B73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76DC0-1375-CACE-2BAA-199210F5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DAC32-90DE-AAC4-D213-D9A97502B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/>
              <a:t>E-commerce, the buying and selling of goods and services online, has witnessed exponential growth in recent years.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/>
              <a:t>Importance to understand e-commerce sales trends is crucial for businesses to make informed decisions, optimize their operations, and stay competitive in the digital marketplace.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/>
              <a:t>In this presentation, we will delve into the world of e-commerce data to analyze historical sales trends, identify patterns, and forecast future sales.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12024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C2BB3-39AC-CFDC-8382-24159E9A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anchor="b">
            <a:normAutofit/>
          </a:bodyPr>
          <a:lstStyle/>
          <a:p>
            <a:r>
              <a:rPr lang="en-US" sz="4000"/>
              <a:t>Data Set Source</a:t>
            </a:r>
          </a:p>
        </p:txBody>
      </p:sp>
      <p:pic>
        <p:nvPicPr>
          <p:cNvPr id="7" name="Graphic 6" descr="Register">
            <a:extLst>
              <a:ext uri="{FF2B5EF4-FFF2-40B4-BE49-F238E27FC236}">
                <a16:creationId xmlns:a16="http://schemas.microsoft.com/office/drawing/2014/main" id="{23FFD37C-6C4D-F99D-3A62-A77B7A28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1307-C0D5-8AA7-05B1-324E2831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4072044"/>
            <a:ext cx="5801917" cy="20570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We have obtained a comprehensive e-commerce sales dataset from Kaggle. (</a:t>
            </a:r>
            <a:r>
              <a:rPr lang="en-US" sz="1400" dirty="0">
                <a:hlinkClick r:id="rId4"/>
              </a:rPr>
              <a:t>https://www.kaggle.com/datasets/thedevastator/unlock-profits-with-e-commerce-sales-data/</a:t>
            </a:r>
            <a:r>
              <a:rPr lang="en-US" sz="1400" dirty="0"/>
              <a:t> 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This dataset contains Sale report, Category, Warehouse report, International sales and includes data from 2021 to 2022.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dataset consists of eight lakh records, making it a valuable resource for our analysis.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9" name="Graphic 8" descr="Register">
            <a:extLst>
              <a:ext uri="{FF2B5EF4-FFF2-40B4-BE49-F238E27FC236}">
                <a16:creationId xmlns:a16="http://schemas.microsoft.com/office/drawing/2014/main" id="{75830BD1-0D72-487D-9548-0C50F6EE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3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2A09-A5B1-0CF0-0889-FB1DA405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2743EE-63E1-C386-2F0B-687BE15596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331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82648-B8CE-4F7F-0B03-175E26F2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Visualization tools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C8F9-7A3C-8272-F9D6-A659A621D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Visualization Tools: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We will leverage data visualization libraries such as Matplotlib, Seaborn, and Tableau to create insightful charts and graphs.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Types of Visualizations: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Our visualizations will include time series plots, heatmaps, bar charts, and interactive dashboards to effectively communicate trends and insights.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2227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B9AC-9FF4-7B48-8D40-9A8A755A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8837"/>
          </a:xfrm>
        </p:spPr>
        <p:txBody>
          <a:bodyPr/>
          <a:lstStyle/>
          <a:p>
            <a:r>
              <a:rPr lang="en-US" b="1" dirty="0"/>
              <a:t>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A941B0-CD87-C39B-A81B-B6F7C94D18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09623"/>
          <a:ext cx="10515600" cy="466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61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AA30D-23B6-8199-6D1F-43D20D59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 dirty="0"/>
              <a:t>Expected Outcomes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C78E1-9DBD-1347-3097-C32A11781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Our analysis will provide e-commerce businesses with valuable insights into their sales data.</a:t>
            </a:r>
          </a:p>
          <a:p>
            <a:r>
              <a:rPr lang="en-US" dirty="0"/>
              <a:t>These insights can aid decision-making processes, including inventory management, marketing strategies, and sales forecasting.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egister">
            <a:extLst>
              <a:ext uri="{FF2B5EF4-FFF2-40B4-BE49-F238E27FC236}">
                <a16:creationId xmlns:a16="http://schemas.microsoft.com/office/drawing/2014/main" id="{B3FE171B-B03E-7CB7-E95C-A49D3FEB0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72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E0B8-057A-D843-FA3B-519BCD36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12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0D27-B5DB-9722-DE3A-0AA7D9147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842"/>
            <a:ext cx="10515600" cy="4857121"/>
          </a:xfrm>
        </p:spPr>
        <p:txBody>
          <a:bodyPr/>
          <a:lstStyle/>
          <a:p>
            <a:r>
              <a:rPr lang="en-US" dirty="0"/>
              <a:t>Suresh, B. S., &amp; Suresh, M. (2023, July). A Comprehensive Analysis of Retail Sales Forecasting Using Machine Learning and Deep Learning Methods. In 2023 International Conference on Data Science and Network Security (ICDSNS) (pp. 1-5). IEEE.</a:t>
            </a:r>
          </a:p>
          <a:p>
            <a:r>
              <a:rPr lang="en-US" dirty="0" err="1"/>
              <a:t>Cheriyan</a:t>
            </a:r>
            <a:r>
              <a:rPr lang="en-US" dirty="0"/>
              <a:t>, S., Ibrahim, S., </a:t>
            </a:r>
            <a:r>
              <a:rPr lang="en-US" dirty="0" err="1"/>
              <a:t>Mohanan</a:t>
            </a:r>
            <a:r>
              <a:rPr lang="en-US" dirty="0"/>
              <a:t>, S., &amp; </a:t>
            </a:r>
            <a:r>
              <a:rPr lang="en-US" dirty="0" err="1"/>
              <a:t>Treesa</a:t>
            </a:r>
            <a:r>
              <a:rPr lang="en-US" dirty="0"/>
              <a:t>, S. (2018, August). Intelligent sales prediction using machine learning techniques. In 2018 International Conference on Computing, Electronics &amp; Communications Engineering (</a:t>
            </a:r>
            <a:r>
              <a:rPr lang="en-US" dirty="0" err="1"/>
              <a:t>iCCECE</a:t>
            </a:r>
            <a:r>
              <a:rPr lang="en-US" dirty="0"/>
              <a:t>) (pp. 53-58). IEEE.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Dumanska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Hrytsyna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Kharun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Matviiets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 (2021). E-commerce and M-commerce as Global Trends of International Trade Caused by the Covid-19 Pandemic.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8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272C-42BA-D05B-7A00-28B8296E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8442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520</Words>
  <Application>Microsoft Office PowerPoint</Application>
  <PresentationFormat>Widescreen</PresentationFormat>
  <Paragraphs>37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E-commerce Sales Trends: A Comprehensive Analysis and Forecasting </vt:lpstr>
      <vt:lpstr>Introduction</vt:lpstr>
      <vt:lpstr>Data Set Source</vt:lpstr>
      <vt:lpstr>Data Analysis Approach</vt:lpstr>
      <vt:lpstr>Visualization tools techniques</vt:lpstr>
      <vt:lpstr>Benefits</vt:lpstr>
      <vt:lpstr>Expected Outcomes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Sales Trends: A Comprehensive Analysis and Forecasting </dc:title>
  <dc:creator>Ahteshamuddin Mohammed</dc:creator>
  <cp:lastModifiedBy>Chettipalli, Aditya</cp:lastModifiedBy>
  <cp:revision>3</cp:revision>
  <dcterms:created xsi:type="dcterms:W3CDTF">2023-10-05T02:23:43Z</dcterms:created>
  <dcterms:modified xsi:type="dcterms:W3CDTF">2023-10-05T13:21:33Z</dcterms:modified>
</cp:coreProperties>
</file>